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23" r:id="rId5"/>
    <p:sldId id="279" r:id="rId6"/>
    <p:sldId id="295" r:id="rId7"/>
    <p:sldId id="281" r:id="rId8"/>
    <p:sldId id="282" r:id="rId9"/>
    <p:sldId id="270" r:id="rId10"/>
    <p:sldId id="273" r:id="rId11"/>
    <p:sldId id="325" r:id="rId12"/>
    <p:sldId id="276" r:id="rId13"/>
    <p:sldId id="294" r:id="rId14"/>
    <p:sldId id="262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3"/>
  </p:normalViewPr>
  <p:slideViewPr>
    <p:cSldViewPr snapToGrid="0" snapToObjects="1">
      <p:cViewPr varScale="1">
        <p:scale>
          <a:sx n="92" d="100"/>
          <a:sy n="92" d="100"/>
        </p:scale>
        <p:origin x="124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076A2-B644-44D5-BD82-4E8B71E79A29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5F8C7-9448-461E-988C-6F671643A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89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5F8C7-9448-461E-988C-6F671643AB8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34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698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C2277-AA48-409A-C4FD-4B0B49DFE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646" y="2464904"/>
            <a:ext cx="10290012" cy="2065886"/>
          </a:xfrm>
        </p:spPr>
        <p:txBody>
          <a:bodyPr>
            <a:noAutofit/>
          </a:bodyPr>
          <a:lstStyle/>
          <a:p>
            <a:r>
              <a:rPr lang="it-IT" sz="5400" dirty="0"/>
              <a:t>LA CONGIUNTURA DELL’INDUSTRIA DEL VENETO ORIENTALE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38E0184-816B-365F-8955-A8082578EC23}"/>
              </a:ext>
            </a:extLst>
          </p:cNvPr>
          <p:cNvSpPr txBox="1">
            <a:spLocks/>
          </p:cNvSpPr>
          <p:nvPr/>
        </p:nvSpPr>
        <p:spPr>
          <a:xfrm>
            <a:off x="992221" y="4747473"/>
            <a:ext cx="10054469" cy="130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7931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Consuntivo quarto trimestre 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Previsioni primo semestre 2026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prstClr val="white"/>
                </a:solidFill>
                <a:latin typeface="Calibri" panose="020F0502020204030204"/>
              </a:rPr>
              <a:t>Gennaio 2026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241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262489"/>
            <a:ext cx="10901589" cy="1325563"/>
          </a:xfrm>
        </p:spPr>
        <p:txBody>
          <a:bodyPr>
            <a:normAutofit/>
          </a:bodyPr>
          <a:lstStyle/>
          <a:p>
            <a:r>
              <a:rPr lang="it-IT" sz="4000" dirty="0"/>
              <a:t>Previsioni assunzioni primo semestre 2026</a:t>
            </a:r>
            <a:br>
              <a:rPr lang="it-IT" dirty="0"/>
            </a:br>
            <a:r>
              <a:rPr lang="it-IT" sz="2000" dirty="0"/>
              <a:t>(valori percentuali delle aziende che dichiarano l’intenzione di assumere in base ai settori considerati)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3B0641-8070-66AE-7F7E-183F43EFE038}"/>
              </a:ext>
            </a:extLst>
          </p:cNvPr>
          <p:cNvSpPr txBox="1"/>
          <p:nvPr/>
        </p:nvSpPr>
        <p:spPr>
          <a:xfrm>
            <a:off x="3527314" y="6088756"/>
            <a:ext cx="670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0A2441-D948-69BA-14B7-3FBE9C25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22" y="1326442"/>
            <a:ext cx="7708555" cy="42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1A607-F5E8-9FFD-16AD-3A7C91D8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 informativa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F66AF530-1A49-F994-A0DD-01E50564B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28130"/>
              </p:ext>
            </p:extLst>
          </p:nvPr>
        </p:nvGraphicFramePr>
        <p:xfrm>
          <a:off x="596900" y="1838180"/>
          <a:ext cx="10880635" cy="3733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9484">
                  <a:extLst>
                    <a:ext uri="{9D8B030D-6E8A-4147-A177-3AD203B41FA5}">
                      <a16:colId xmlns:a16="http://schemas.microsoft.com/office/drawing/2014/main" val="3985108546"/>
                    </a:ext>
                  </a:extLst>
                </a:gridCol>
                <a:gridCol w="8221151">
                  <a:extLst>
                    <a:ext uri="{9D8B030D-6E8A-4147-A177-3AD203B41FA5}">
                      <a16:colId xmlns:a16="http://schemas.microsoft.com/office/drawing/2014/main" val="909312072"/>
                    </a:ext>
                  </a:extLst>
                </a:gridCol>
              </a:tblGrid>
              <a:tr h="4439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19592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Universo di riferimento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Aziende associate a Confindustria Veneto Est delle province di Padova, Rovigo, Treviso, Venezia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978891"/>
                  </a:ext>
                </a:extLst>
              </a:tr>
              <a:tr h="443941">
                <a:tc>
                  <a:txBody>
                    <a:bodyPr/>
                    <a:lstStyle/>
                    <a:p>
                      <a:r>
                        <a:rPr lang="it-IT" dirty="0"/>
                        <a:t>Periodo di rilevazione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Gennaio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39316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Numero interviste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763 (di cui: 520 settore manifatturiero e 243 servizi) per un’occupazione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complessiva pari 52.252</a:t>
                      </a:r>
                      <a:r>
                        <a:rPr lang="it-IT" dirty="0"/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addetti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59441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Coordinamento e analisi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Fondazione Nord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8764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Raccolta dei dati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Questlab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Srl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298903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Supervisione del progetto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Ufficio Studi Confindustria Veneto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9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quarto trimestre 2025</a:t>
            </a:r>
            <a:br>
              <a:rPr lang="it-IT" dirty="0"/>
            </a:br>
            <a:r>
              <a:rPr lang="it-IT" dirty="0"/>
              <a:t>LA PRODUZIONE INDUSTRIALE </a:t>
            </a:r>
            <a:br>
              <a:rPr lang="it-IT" dirty="0"/>
            </a:br>
            <a:r>
              <a:rPr lang="it-IT" sz="2400" dirty="0"/>
              <a:t>(variazione tendenziale – serie storica)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7314" y="6088756"/>
            <a:ext cx="660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892394-9865-EA26-2DEB-BF74522417EA}"/>
              </a:ext>
            </a:extLst>
          </p:cNvPr>
          <p:cNvSpPr/>
          <p:nvPr/>
        </p:nvSpPr>
        <p:spPr>
          <a:xfrm>
            <a:off x="596347" y="1898248"/>
            <a:ext cx="6355451" cy="4821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PER TRIMESTRE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6543257-B1F8-B48F-C682-3E6C92AFB963}"/>
              </a:ext>
            </a:extLst>
          </p:cNvPr>
          <p:cNvSpPr/>
          <p:nvPr/>
        </p:nvSpPr>
        <p:spPr>
          <a:xfrm>
            <a:off x="7221696" y="1898248"/>
            <a:ext cx="4379916" cy="4821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MEDIA ANNI 2023-2025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DEB55B-A819-ECC5-3252-DD493009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" y="2380397"/>
            <a:ext cx="6355451" cy="31134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1AE8FAD-E00E-9A66-E3E6-24D4798E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96" y="2587956"/>
            <a:ext cx="4379916" cy="24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C0A8A97-67C5-3856-A4EB-B89F94B06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6985" y="1858963"/>
            <a:ext cx="6806593" cy="37766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quarto trimestre 2025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alla classe di addetti)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alla classe di addetti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7314" y="6088756"/>
            <a:ext cx="6614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843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0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2B813E0-3ED4-D5D2-178F-F63440A57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902" y="1858963"/>
            <a:ext cx="6728759" cy="37766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quarto trimestre 2025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 settore)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 settore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7314" y="6088756"/>
            <a:ext cx="6651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prstClr val="white"/>
                </a:solidFill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10603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4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quarto trimestre 2025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– serie storica)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52273"/>
              </p:ext>
            </p:extLst>
          </p:nvPr>
        </p:nvGraphicFramePr>
        <p:xfrm>
          <a:off x="596900" y="1817490"/>
          <a:ext cx="10901047" cy="39484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8555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802038631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19648936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2147652488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798745008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4139725443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048678927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2801185964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246069139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4049525959"/>
                    </a:ext>
                  </a:extLst>
                </a:gridCol>
              </a:tblGrid>
              <a:tr h="362181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362181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59595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+2,7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-0,6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-0,1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-1,5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+1,5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+0,4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95B711-D5B2-4BB9-C89D-6EA8B8237EA4}"/>
              </a:ext>
            </a:extLst>
          </p:cNvPr>
          <p:cNvSpPr txBox="1"/>
          <p:nvPr/>
        </p:nvSpPr>
        <p:spPr>
          <a:xfrm>
            <a:off x="3527314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prstClr val="white"/>
                </a:solidFill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quarto trimestre 2025 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– in base alla classe di numero di addetti)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465714"/>
              </p:ext>
            </p:extLst>
          </p:nvPr>
        </p:nvGraphicFramePr>
        <p:xfrm>
          <a:off x="596900" y="1812783"/>
          <a:ext cx="10901038" cy="39465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5722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390986015"/>
                    </a:ext>
                  </a:extLst>
                </a:gridCol>
              </a:tblGrid>
              <a:tr h="5062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1-24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25-99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100 addetti e oltre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Media</a:t>
                      </a:r>
                    </a:p>
                    <a:p>
                      <a:pPr algn="r"/>
                      <a:r>
                        <a:rPr lang="it-IT" sz="2000" dirty="0"/>
                        <a:t>CVE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527314" y="6081513"/>
            <a:ext cx="7216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quarto trimestre 2025</a:t>
            </a:r>
            <a:br>
              <a:rPr lang="it-IT" dirty="0"/>
            </a:br>
            <a:r>
              <a:rPr lang="it-IT" dirty="0"/>
              <a:t>INDICATORI FINANZIARI</a:t>
            </a:r>
            <a:br>
              <a:rPr lang="it-IT" dirty="0"/>
            </a:br>
            <a:r>
              <a:rPr lang="it-IT" sz="2400" dirty="0"/>
              <a:t>(percentuale aziende – serie storica)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633426"/>
              </p:ext>
            </p:extLst>
          </p:nvPr>
        </p:nvGraphicFramePr>
        <p:xfrm>
          <a:off x="596900" y="1907452"/>
          <a:ext cx="11110834" cy="3852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0300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589954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062986642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3996358354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93892072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3540828027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276967534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2620188690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812708464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806432496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2936750573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227264910"/>
                    </a:ext>
                  </a:extLst>
                </a:gridCol>
              </a:tblGrid>
              <a:tr h="51518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2025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15292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Pagamenti in ritardo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19,2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22,3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17,6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19,4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Liquidità aziendale tesa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11,5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15,6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14,4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15,0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16,2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Costo denaro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/>
                        <a:t>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/>
                        <a:t>59,6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57,9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49,3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37,1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8,1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638046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Prezzi materie prime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55,1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41,2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36,3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29,6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29,5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32,3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638046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Prezzi prodotti finiti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41,4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900" b="1" dirty="0"/>
                        <a:t>24,0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527314" y="6088756"/>
            <a:ext cx="6873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4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B9FD278-A833-E5B8-F8AB-AA6177DF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PREVISIONI </a:t>
            </a:r>
            <a:br>
              <a:rPr lang="it-IT" dirty="0"/>
            </a:br>
            <a:r>
              <a:rPr lang="it-IT" dirty="0"/>
              <a:t>PRIMO SEMESTRE 2026</a:t>
            </a:r>
          </a:p>
        </p:txBody>
      </p:sp>
    </p:spTree>
    <p:extLst>
      <p:ext uri="{BB962C8B-B14F-4D97-AF65-F5344CB8AC3E}">
        <p14:creationId xmlns:p14="http://schemas.microsoft.com/office/powerpoint/2010/main" val="25643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Previsioni primo semestre 2026</a:t>
            </a:r>
            <a:br>
              <a:rPr lang="it-IT" dirty="0"/>
            </a:br>
            <a:r>
              <a:rPr lang="it-IT" sz="2400" dirty="0"/>
              <a:t>(valori percentuali)</a:t>
            </a:r>
            <a:endParaRPr lang="it-IT" dirty="0"/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5D696EA1-A4E4-6B65-DC4C-ABEDD4E8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85956"/>
              </p:ext>
            </p:extLst>
          </p:nvPr>
        </p:nvGraphicFramePr>
        <p:xfrm>
          <a:off x="576033" y="1688479"/>
          <a:ext cx="10901587" cy="38717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3151">
                  <a:extLst>
                    <a:ext uri="{9D8B030D-6E8A-4147-A177-3AD203B41FA5}">
                      <a16:colId xmlns:a16="http://schemas.microsoft.com/office/drawing/2014/main" val="128070239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32507093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515472495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2025114362"/>
                    </a:ext>
                  </a:extLst>
                </a:gridCol>
                <a:gridCol w="962143">
                  <a:extLst>
                    <a:ext uri="{9D8B030D-6E8A-4147-A177-3AD203B41FA5}">
                      <a16:colId xmlns:a16="http://schemas.microsoft.com/office/drawing/2014/main" val="3196048225"/>
                    </a:ext>
                  </a:extLst>
                </a:gridCol>
              </a:tblGrid>
              <a:tr h="710500">
                <a:tc>
                  <a:txBody>
                    <a:bodyPr/>
                    <a:lstStyle/>
                    <a:p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CONTRAZIONE</a:t>
                      </a:r>
                      <a:endParaRPr lang="it-IT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STABILE</a:t>
                      </a:r>
                      <a:endParaRPr lang="it-IT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CRESCITA</a:t>
                      </a:r>
                      <a:endParaRPr lang="it-IT" sz="20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Totale</a:t>
                      </a:r>
                      <a:endParaRPr lang="it-IT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09739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Ordini Italia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42720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Ordini estero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1794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Occupazione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088052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Investimenti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50340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Produzione manifatturiero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2078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Fatturato servizi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63855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42779D-2420-4EF0-6D27-FC847A3EFBBF}"/>
              </a:ext>
            </a:extLst>
          </p:cNvPr>
          <p:cNvSpPr txBox="1"/>
          <p:nvPr/>
        </p:nvSpPr>
        <p:spPr>
          <a:xfrm>
            <a:off x="3527314" y="6088756"/>
            <a:ext cx="7175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Gennaio 2026; n. casi: 763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4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0" ma:contentTypeDescription="Creare un nuovo documento." ma:contentTypeScope="" ma:versionID="a0de063e533f920ab0b307e4066f9995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fc57c17bff1a31f258c5c364853f438f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8d3a5e-71ea-4b4c-950e-e3c2201c182a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7AF38E-B678-44AD-9DA8-8079FCD76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6C5528-D3D5-4A4E-97B0-692F0BAAC03E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3b9ee82-cbec-4926-b577-d039db5ed3aa"/>
    <ds:schemaRef ds:uri="b4aef0fc-f5d3-4a9f-bdab-fc0d1d3b6d4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781</Words>
  <Application>Microsoft Office PowerPoint</Application>
  <PresentationFormat>Widescreen</PresentationFormat>
  <Paragraphs>282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Tema di Office</vt:lpstr>
      <vt:lpstr>LA CONGIUNTURA DELL’INDUSTRIA DEL VENETO ORIENTALE</vt:lpstr>
      <vt:lpstr>Consuntivo quarto trimestre 2025 LA PRODUZIONE INDUSTRIALE  (variazione tendenziale – serie storica)</vt:lpstr>
      <vt:lpstr>Consuntivo quarto trimestre 2025 LA PRODUZIONE INDUSTRIALE (variazione tendenziale in base alla classe di addetti)</vt:lpstr>
      <vt:lpstr>Consuntivo quarto trimestre 2025 LA PRODUZIONE INDUSTRIALE (variazione tendenziale in base al settore)</vt:lpstr>
      <vt:lpstr>Consuntivo quarto trimestre 2025 FATTURATO, ORDINI, OCCUPAZIONE (variazione tendenziale – serie storica)</vt:lpstr>
      <vt:lpstr>Consuntivo quarto trimestre 2025  FATTURATO, ORDINI, OCCUPAZIONE (variazione tendenziale – in base alla classe di numero di addetti)</vt:lpstr>
      <vt:lpstr>Consuntivo quarto trimestre 2025 INDICATORI FINANZIARI (percentuale aziende – serie storica)</vt:lpstr>
      <vt:lpstr>PREVISIONI  PRIMO SEMESTRE 2026</vt:lpstr>
      <vt:lpstr>Previsioni primo semestre 2026 (valori percentuali)</vt:lpstr>
      <vt:lpstr>Previsioni assunzioni primo semestre 2026 (valori percentuali delle aziende che dichiarano l’intenzione di assumere in base ai settori considerati)</vt:lpstr>
      <vt:lpstr>Nota informativa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75</cp:revision>
  <cp:lastPrinted>2026-02-26T12:08:53Z</cp:lastPrinted>
  <dcterms:created xsi:type="dcterms:W3CDTF">2023-01-30T16:35:22Z</dcterms:created>
  <dcterms:modified xsi:type="dcterms:W3CDTF">2026-02-26T15:15:23Z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</Properties>
</file>